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24" r:id="rId5"/>
    <p:sldId id="2527" r:id="rId6"/>
    <p:sldId id="2469" r:id="rId7"/>
    <p:sldId id="2531" r:id="rId8"/>
    <p:sldId id="2525" r:id="rId9"/>
    <p:sldId id="2427" r:id="rId10"/>
    <p:sldId id="2532" r:id="rId11"/>
    <p:sldId id="2533" r:id="rId12"/>
    <p:sldId id="2523" r:id="rId13"/>
    <p:sldId id="2431" r:id="rId14"/>
    <p:sldId id="2542" r:id="rId15"/>
    <p:sldId id="2534" r:id="rId16"/>
    <p:sldId id="2535" r:id="rId17"/>
    <p:sldId id="2536" r:id="rId18"/>
    <p:sldId id="2537" r:id="rId19"/>
    <p:sldId id="2538" r:id="rId20"/>
    <p:sldId id="2539" r:id="rId21"/>
    <p:sldId id="2540" r:id="rId22"/>
    <p:sldId id="2543" r:id="rId23"/>
    <p:sldId id="2541" r:id="rId24"/>
    <p:sldId id="253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3C2E0F-B1EC-7637-9251-E9B74307FD4D}" v="80" dt="2025-02-04T19:39:13.994"/>
    <p1510:client id="{7AE696A2-1FD7-B25A-D4F2-DC2951DEFA41}" v="671" dt="2025-02-04T19:22:22.440"/>
    <p1510:client id="{B8B01693-BBB9-5DD4-A5A1-AB98A033283A}" v="64" dt="2025-02-04T19:31:37.424"/>
    <p1510:client id="{BFC2AE98-60B1-7A2D-ACF4-7C0EEDAA64FB}" v="268" dt="2025-02-04T19:36:01.850"/>
    <p1510:client id="{F13C3DC9-1D62-BA0E-7348-306CD63EF4A3}" v="132" dt="2025-02-04T19:02:44.350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28"/>
  </p:normalViewPr>
  <p:slideViewPr>
    <p:cSldViewPr snapToGrid="0">
      <p:cViewPr varScale="1">
        <p:scale>
          <a:sx n="59" d="100"/>
          <a:sy n="59" d="100"/>
        </p:scale>
        <p:origin x="940" y="28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72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12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27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87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46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47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57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FC092-DE8D-D534-C1E3-B1841B333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8EB20E-D716-FE0E-3371-0C960E7596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918352-9E06-8FE0-577D-1AAEC162B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046FE-7474-0D2A-F0D3-72ED2595C3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53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44AF0-00BC-D501-2A21-C282757F5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7592D5-1E42-E7FF-73F5-6A2999CC92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AD48A2-8078-F5AE-F1FB-33BD36689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F9BC9-2BF9-6430-F6AB-3928E559DB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08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31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80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60D9A71-4723-318F-C9C2-A78E2B694A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/>
              <a:t>WEBSITE GOES HERE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997E42D-5E17-7C76-9F7D-0B1EC402C33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4CF5214-BAF8-8514-D9E3-DDD504A31B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1000703-5040-3702-1528-F2226277CC9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s in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458601" y="-13063"/>
            <a:ext cx="4984597" cy="6881852"/>
          </a:xfrm>
          <a:custGeom>
            <a:avLst/>
            <a:gdLst>
              <a:gd name="connsiteX0" fmla="*/ 1503648 w 9969194"/>
              <a:gd name="connsiteY0" fmla="*/ 0 h 13763703"/>
              <a:gd name="connsiteX1" fmla="*/ 5527552 w 9969194"/>
              <a:gd name="connsiteY1" fmla="*/ 0 h 13763703"/>
              <a:gd name="connsiteX2" fmla="*/ 5527552 w 9969194"/>
              <a:gd name="connsiteY2" fmla="*/ 1227909 h 13763703"/>
              <a:gd name="connsiteX3" fmla="*/ 7022614 w 9969194"/>
              <a:gd name="connsiteY3" fmla="*/ 1227909 h 13763703"/>
              <a:gd name="connsiteX4" fmla="*/ 7022614 w 9969194"/>
              <a:gd name="connsiteY4" fmla="*/ 2794727 h 13763703"/>
              <a:gd name="connsiteX5" fmla="*/ 9969194 w 9969194"/>
              <a:gd name="connsiteY5" fmla="*/ 2794727 h 13763703"/>
              <a:gd name="connsiteX6" fmla="*/ 9969194 w 9969194"/>
              <a:gd name="connsiteY6" fmla="*/ 5957026 h 13763703"/>
              <a:gd name="connsiteX7" fmla="*/ 8950610 w 9969194"/>
              <a:gd name="connsiteY7" fmla="*/ 5957026 h 13763703"/>
              <a:gd name="connsiteX8" fmla="*/ 8950610 w 9969194"/>
              <a:gd name="connsiteY8" fmla="*/ 12565789 h 13763703"/>
              <a:gd name="connsiteX9" fmla="*/ 1869952 w 9969194"/>
              <a:gd name="connsiteY9" fmla="*/ 12565789 h 13763703"/>
              <a:gd name="connsiteX10" fmla="*/ 1869952 w 9969194"/>
              <a:gd name="connsiteY10" fmla="*/ 13763703 h 13763703"/>
              <a:gd name="connsiteX11" fmla="*/ 0 w 9969194"/>
              <a:gd name="connsiteY11" fmla="*/ 13763703 h 13763703"/>
              <a:gd name="connsiteX12" fmla="*/ 0 w 9969194"/>
              <a:gd name="connsiteY12" fmla="*/ 12096207 h 13763703"/>
              <a:gd name="connsiteX13" fmla="*/ 1503648 w 9969194"/>
              <a:gd name="connsiteY13" fmla="*/ 12096207 h 13763703"/>
              <a:gd name="connsiteX14" fmla="*/ 1503648 w 9969194"/>
              <a:gd name="connsiteY14" fmla="*/ 5147401 h 13763703"/>
              <a:gd name="connsiteX15" fmla="*/ 6808482 w 9969194"/>
              <a:gd name="connsiteY15" fmla="*/ 5147401 h 13763703"/>
              <a:gd name="connsiteX16" fmla="*/ 6808482 w 9969194"/>
              <a:gd name="connsiteY16" fmla="*/ 3088415 h 13763703"/>
              <a:gd name="connsiteX17" fmla="*/ 5160598 w 9969194"/>
              <a:gd name="connsiteY17" fmla="*/ 3088415 h 13763703"/>
              <a:gd name="connsiteX18" fmla="*/ 5160598 w 9969194"/>
              <a:gd name="connsiteY18" fmla="*/ 1436915 h 13763703"/>
              <a:gd name="connsiteX19" fmla="*/ 1503648 w 9969194"/>
              <a:gd name="connsiteY19" fmla="*/ 1436915 h 137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69194" h="13763703">
                <a:moveTo>
                  <a:pt x="1503648" y="0"/>
                </a:moveTo>
                <a:lnTo>
                  <a:pt x="5527552" y="0"/>
                </a:lnTo>
                <a:lnTo>
                  <a:pt x="5527552" y="1227909"/>
                </a:lnTo>
                <a:lnTo>
                  <a:pt x="7022614" y="1227909"/>
                </a:lnTo>
                <a:lnTo>
                  <a:pt x="7022614" y="2794727"/>
                </a:lnTo>
                <a:lnTo>
                  <a:pt x="9969194" y="2794727"/>
                </a:lnTo>
                <a:lnTo>
                  <a:pt x="9969194" y="5957026"/>
                </a:lnTo>
                <a:lnTo>
                  <a:pt x="8950610" y="5957026"/>
                </a:lnTo>
                <a:lnTo>
                  <a:pt x="8950610" y="12565789"/>
                </a:lnTo>
                <a:lnTo>
                  <a:pt x="1869952" y="12565789"/>
                </a:lnTo>
                <a:lnTo>
                  <a:pt x="1869952" y="13763703"/>
                </a:lnTo>
                <a:lnTo>
                  <a:pt x="0" y="13763703"/>
                </a:lnTo>
                <a:lnTo>
                  <a:pt x="0" y="12096207"/>
                </a:lnTo>
                <a:lnTo>
                  <a:pt x="1503648" y="12096207"/>
                </a:lnTo>
                <a:lnTo>
                  <a:pt x="1503648" y="5147401"/>
                </a:lnTo>
                <a:lnTo>
                  <a:pt x="6808482" y="5147401"/>
                </a:lnTo>
                <a:lnTo>
                  <a:pt x="6808482" y="3088415"/>
                </a:lnTo>
                <a:lnTo>
                  <a:pt x="5160598" y="3088415"/>
                </a:lnTo>
                <a:lnTo>
                  <a:pt x="5160598" y="1436915"/>
                </a:lnTo>
                <a:lnTo>
                  <a:pt x="1503648" y="1436915"/>
                </a:lnTo>
                <a:close/>
              </a:path>
            </a:pathLst>
          </a:cu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" name="Shape 223">
            <a:extLst>
              <a:ext uri="{FF2B5EF4-FFF2-40B4-BE49-F238E27FC236}">
                <a16:creationId xmlns:a16="http://schemas.microsoft.com/office/drawing/2014/main" id="{00159812-53E9-D848-9606-198A5B9858E2}"/>
              </a:ext>
            </a:extLst>
          </p:cNvPr>
          <p:cNvSpPr/>
          <p:nvPr userDrawn="1"/>
        </p:nvSpPr>
        <p:spPr>
          <a:xfrm>
            <a:off x="10491266" y="1562652"/>
            <a:ext cx="1562173" cy="1562173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>
              <a:solidFill>
                <a:schemeClr val="bg2"/>
              </a:solidFill>
            </a:endParaRPr>
          </a:p>
        </p:txBody>
      </p:sp>
      <p:sp>
        <p:nvSpPr>
          <p:cNvPr id="8" name="Shape 224">
            <a:extLst>
              <a:ext uri="{FF2B5EF4-FFF2-40B4-BE49-F238E27FC236}">
                <a16:creationId xmlns:a16="http://schemas.microsoft.com/office/drawing/2014/main" id="{B6EC8FD8-5421-9645-9F0E-CBC6D7CF690B}"/>
              </a:ext>
            </a:extLst>
          </p:cNvPr>
          <p:cNvSpPr/>
          <p:nvPr userDrawn="1"/>
        </p:nvSpPr>
        <p:spPr>
          <a:xfrm>
            <a:off x="7144406" y="879573"/>
            <a:ext cx="662702" cy="662702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>
              <a:solidFill>
                <a:schemeClr val="bg2"/>
              </a:solidFill>
            </a:endParaRPr>
          </a:p>
        </p:txBody>
      </p:sp>
      <p:sp>
        <p:nvSpPr>
          <p:cNvPr id="9" name="Shape 225">
            <a:extLst>
              <a:ext uri="{FF2B5EF4-FFF2-40B4-BE49-F238E27FC236}">
                <a16:creationId xmlns:a16="http://schemas.microsoft.com/office/drawing/2014/main" id="{FB52FD4B-1ED8-5C42-8013-FD61B2A3A2CB}"/>
              </a:ext>
            </a:extLst>
          </p:cNvPr>
          <p:cNvSpPr/>
          <p:nvPr userDrawn="1"/>
        </p:nvSpPr>
        <p:spPr>
          <a:xfrm>
            <a:off x="11488701" y="6383701"/>
            <a:ext cx="781358" cy="781358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>
              <a:solidFill>
                <a:schemeClr val="bg2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9038DA1-6D5C-EA47-BDA4-388C0BC57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/>
              <a:t>TITLE GOES</a:t>
            </a:r>
            <a:br>
              <a:rPr lang="en-US"/>
            </a:br>
            <a:r>
              <a:rPr lang="en-US"/>
              <a:t>HERE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7404C76-F118-6149-96DF-BF25D43E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205F80F-3B88-A44D-812A-11909F0C9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35BE1-FFA8-5263-EA27-46138F971B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6477F-C803-A169-A862-0FBB704A9DB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4141909845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447B9-A1CD-B8D8-4FD3-A505B9ACD3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D79251-F5C6-C2BD-F8FF-834672C7112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2FE91B6-3FF0-7E5D-54DA-F1738C53B0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C4073-3846-B3C7-13EA-D585D0241C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08C8E-8848-0563-A020-43F3295C00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989D8-A347-81C7-32D9-E12299F6335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865092864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B803F5-45DF-1128-6100-2F10EB13F4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08DF6-5037-363A-D495-7D49D3EE209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E4FE9-CEDE-F34D-924F-EB11B49749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63424" y="2367777"/>
            <a:ext cx="5056426" cy="37914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0780" y="839972"/>
            <a:ext cx="4767262" cy="1342045"/>
          </a:xfrm>
        </p:spPr>
        <p:txBody>
          <a:bodyPr lIns="0" anchor="b"/>
          <a:lstStyle/>
          <a:p>
            <a:r>
              <a:rPr lang="en-US"/>
              <a:t>TITLE GOES</a:t>
            </a:r>
            <a:br>
              <a:rPr lang="en-US"/>
            </a:br>
            <a:r>
              <a:rPr lang="en-US"/>
              <a:t>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90780" y="3019352"/>
            <a:ext cx="4767262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0780" y="2247679"/>
            <a:ext cx="4767262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9EF11-83C6-1E6E-D9A6-DD964B3D06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07588-E70B-5ECF-D859-7B2652D7036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1820781961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1226916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175657"/>
            <a:ext cx="10896600" cy="3204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DA51DAE-70D5-670E-0512-6D3D872790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15E8D-1FEC-DF9F-AFBC-45AC80A9DA4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672F7-6F1E-B5F8-D111-799B2C4A5A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FB2EE8-F086-AC09-D4FF-5B41B4EAF10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F25DC-2220-A7C3-D7CF-C9BF7DC3E0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DD550B-8177-0A10-F8B5-965766F9098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F4DAD80-935E-1259-8337-9302BCD9A3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3A7E5-67D2-51AE-C09E-4EB06E74959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CA2F9-D292-2A36-2C2B-01C0A5C159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13771C-0245-E2F2-6D9B-A80890CD07E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/>
              <a:t>WEBSITE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224C5-CBBF-C6D4-C9CD-4858D41B98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0C47D-B0AE-9E59-A1D3-21F8530029C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/>
              <a:t>TITLE GOES</a:t>
            </a:r>
            <a:br>
              <a:rPr lang="en-US"/>
            </a:br>
            <a:r>
              <a:rPr lang="en-US"/>
              <a:t>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80A15A-88F2-2144-8707-F31DD26C52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6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4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3522F9F-EB81-A0A9-3124-03576F3C94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6B880-736A-41D0-4CDF-906D0D32D4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3836849831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6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CDB5228-26E3-B388-99AB-D6E28F6ED6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DB750-8624-CF47-B512-2548F394EBC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en-US"/>
              <a:t>Caption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56811-6AF7-0E20-D7FA-553D839C0B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314A5E-0111-C20E-9AD9-4CAB4D23DBE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71C3BC6-F801-857C-8E0C-7DDA360BC9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custGeom>
            <a:avLst/>
            <a:gdLst>
              <a:gd name="connsiteX0" fmla="*/ 0 w 11353799"/>
              <a:gd name="connsiteY0" fmla="*/ 0 h 4631365"/>
              <a:gd name="connsiteX1" fmla="*/ 11353799 w 11353799"/>
              <a:gd name="connsiteY1" fmla="*/ 0 h 4631365"/>
              <a:gd name="connsiteX2" fmla="*/ 11353799 w 11353799"/>
              <a:gd name="connsiteY2" fmla="*/ 4631365 h 4631365"/>
              <a:gd name="connsiteX3" fmla="*/ 10892905 w 11353799"/>
              <a:gd name="connsiteY3" fmla="*/ 4631365 h 4631365"/>
              <a:gd name="connsiteX4" fmla="*/ 10892905 w 11353799"/>
              <a:gd name="connsiteY4" fmla="*/ 1965657 h 4631365"/>
              <a:gd name="connsiteX5" fmla="*/ 5773993 w 11353799"/>
              <a:gd name="connsiteY5" fmla="*/ 1965657 h 4631365"/>
              <a:gd name="connsiteX6" fmla="*/ 5773993 w 11353799"/>
              <a:gd name="connsiteY6" fmla="*/ 4631365 h 4631365"/>
              <a:gd name="connsiteX7" fmla="*/ 5118912 w 11353799"/>
              <a:gd name="connsiteY7" fmla="*/ 4631365 h 4631365"/>
              <a:gd name="connsiteX8" fmla="*/ 5118912 w 11353799"/>
              <a:gd name="connsiteY8" fmla="*/ 1965657 h 4631365"/>
              <a:gd name="connsiteX9" fmla="*/ 0 w 11353799"/>
              <a:gd name="connsiteY9" fmla="*/ 1965657 h 4631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53799" h="4631365">
                <a:moveTo>
                  <a:pt x="0" y="0"/>
                </a:moveTo>
                <a:lnTo>
                  <a:pt x="11353799" y="0"/>
                </a:lnTo>
                <a:lnTo>
                  <a:pt x="11353799" y="4631365"/>
                </a:lnTo>
                <a:lnTo>
                  <a:pt x="10892905" y="4631365"/>
                </a:lnTo>
                <a:lnTo>
                  <a:pt x="10892905" y="1965657"/>
                </a:lnTo>
                <a:lnTo>
                  <a:pt x="5773993" y="1965657"/>
                </a:lnTo>
                <a:lnTo>
                  <a:pt x="5773993" y="4631365"/>
                </a:lnTo>
                <a:lnTo>
                  <a:pt x="5118912" y="4631365"/>
                </a:lnTo>
                <a:lnTo>
                  <a:pt x="5118912" y="1965657"/>
                </a:lnTo>
                <a:lnTo>
                  <a:pt x="0" y="1965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B9DBB42-C0AF-BA88-3E44-5D81D04685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0BB105E-34AD-3B20-BA4B-F2896C2BFBA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1B6C343-7B00-3AEC-3ED2-3100843466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01290A-034A-F4BD-B23D-0BCD0540BB4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FF4A16E-398B-0ACC-EC1B-8E5E2D8729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FCDBD04-BDA1-3ED9-D460-DCB6842CE34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678794" y="4213707"/>
            <a:ext cx="2194560" cy="2834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Margie's Travel</a:t>
            </a:r>
          </a:p>
        </p:txBody>
      </p:sp>
      <p:sp>
        <p:nvSpPr>
          <p:cNvPr id="16" name="Shape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19100" y="798384"/>
            <a:ext cx="1" cy="2188805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17" name="Shape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6CB4B4D-7CA3-9044-876B-883B54F8677D}" type="slidenum">
              <a:rPr lang="en-US" sz="1050" smtClean="0">
                <a:solidFill>
                  <a:schemeClr val="tx2"/>
                </a:solidFill>
              </a:rPr>
              <a:pPr algn="ctr"/>
              <a:t>‹#›</a:t>
            </a:fld>
            <a:endParaRPr lang="en-US" sz="105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74" r:id="rId3"/>
    <p:sldLayoutId id="2147483660" r:id="rId4"/>
    <p:sldLayoutId id="2147483670" r:id="rId5"/>
    <p:sldLayoutId id="2147483669" r:id="rId6"/>
    <p:sldLayoutId id="2147483664" r:id="rId7"/>
    <p:sldLayoutId id="2147483650" r:id="rId8"/>
    <p:sldLayoutId id="2147483653" r:id="rId9"/>
    <p:sldLayoutId id="2147483680" r:id="rId10"/>
    <p:sldLayoutId id="2147483666" r:id="rId11"/>
    <p:sldLayoutId id="2147483678" r:id="rId12"/>
    <p:sldLayoutId id="2147483679" r:id="rId13"/>
    <p:sldLayoutId id="2147483672" r:id="rId14"/>
    <p:sldLayoutId id="2147483683" r:id="rId15"/>
    <p:sldLayoutId id="2147483663" r:id="rId16"/>
    <p:sldLayoutId id="2147483675" r:id="rId17"/>
    <p:sldLayoutId id="2147483681" r:id="rId18"/>
    <p:sldLayoutId id="2147483682" r:id="rId19"/>
    <p:sldLayoutId id="2147483671" r:id="rId20"/>
    <p:sldLayoutId id="2147483677" r:id="rId21"/>
    <p:sldLayoutId id="2147483676" r:id="rId22"/>
  </p:sldLayoutIdLst>
  <p:transition spd="slow">
    <p:fade/>
  </p:transition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-150" baseline="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5077"/>
            <a:ext cx="6548438" cy="2831323"/>
          </a:xfrm>
        </p:spPr>
        <p:txBody>
          <a:bodyPr/>
          <a:lstStyle/>
          <a:p>
            <a:r>
              <a:rPr lang="en-US"/>
              <a:t>March vacation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3F7055B0-9500-81D7-4599-E0360F02689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16200000">
            <a:off x="-678794" y="4213707"/>
            <a:ext cx="2194560" cy="283464"/>
          </a:xfrm>
        </p:spPr>
        <p:txBody>
          <a:bodyPr/>
          <a:lstStyle/>
          <a:p>
            <a:r>
              <a:rPr lang="en-US"/>
              <a:t>March vacation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E100AFA-D330-A425-282C-C5DFDB0F3C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758" y="5998559"/>
            <a:ext cx="539496" cy="713232"/>
          </a:xfrm>
        </p:spPr>
        <p:txBody>
          <a:bodyPr/>
          <a:lstStyle/>
          <a:p>
            <a:r>
              <a:rPr lang="en-US"/>
              <a:t>M</a:t>
            </a:r>
          </a:p>
        </p:txBody>
      </p:sp>
      <p:pic>
        <p:nvPicPr>
          <p:cNvPr id="5" name="Picture Placeholder 4" descr="Woman walking in big city">
            <a:extLst>
              <a:ext uri="{FF2B5EF4-FFF2-40B4-BE49-F238E27FC236}">
                <a16:creationId xmlns:a16="http://schemas.microsoft.com/office/drawing/2014/main" id="{ECA3BA48-F34B-6346-ABF0-1EE5BC4F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6" b="56"/>
          <a:stretch/>
        </p:blipFill>
        <p:spPr>
          <a:xfrm>
            <a:off x="838200" y="0"/>
            <a:ext cx="11353800" cy="5791201"/>
          </a:xfrm>
        </p:spPr>
      </p:pic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B58A585-52FA-4A45-B2D0-660EC2D2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651" y="667908"/>
            <a:ext cx="10838681" cy="1342045"/>
          </a:xfrm>
        </p:spPr>
        <p:txBody>
          <a:bodyPr/>
          <a:lstStyle/>
          <a:p>
            <a:pPr algn="ctr"/>
            <a:r>
              <a:rPr lang="en-US"/>
              <a:t>Connecting to SQL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F33CE0-324F-20B5-17F7-340D4EF1AB2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16200000">
            <a:off x="-678794" y="4213707"/>
            <a:ext cx="2194560" cy="283464"/>
          </a:xfrm>
        </p:spPr>
        <p:txBody>
          <a:bodyPr/>
          <a:lstStyle/>
          <a:p>
            <a:r>
              <a:rPr lang="en-US"/>
              <a:t>March vacation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93DB58A-52A5-8A21-BB00-5C97C1276C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5097FFB-EB46-0023-50D8-E655EBDCDB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35554" y="2008017"/>
            <a:ext cx="10838681" cy="602887"/>
          </a:xfrm>
        </p:spPr>
        <p:txBody>
          <a:bodyPr/>
          <a:lstStyle/>
          <a:p>
            <a:pPr algn="ctr"/>
            <a:r>
              <a:rPr lang="en-US"/>
              <a:t>Via Python</a:t>
            </a:r>
          </a:p>
          <a:p>
            <a:pPr algn="ctr"/>
            <a:endParaRPr lang="en-US"/>
          </a:p>
        </p:txBody>
      </p:sp>
      <p:pic>
        <p:nvPicPr>
          <p:cNvPr id="14" name="Picture 13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0BF69C21-12D6-EFE2-5D9E-1A2FEA01D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612" y="3143556"/>
            <a:ext cx="5562294" cy="2863032"/>
          </a:xfrm>
          <a:prstGeom prst="rect">
            <a:avLst/>
          </a:prstGeom>
        </p:spPr>
      </p:pic>
      <p:pic>
        <p:nvPicPr>
          <p:cNvPr id="15" name="Picture 1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AD7D3F2-339A-1933-EF0B-B966D6D53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004" y="2507226"/>
            <a:ext cx="4876428" cy="282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29469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oman Kayaking ">
            <a:extLst>
              <a:ext uri="{FF2B5EF4-FFF2-40B4-BE49-F238E27FC236}">
                <a16:creationId xmlns:a16="http://schemas.microsoft.com/office/drawing/2014/main" id="{FEABE967-003E-DF08-381D-BA1714087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2" r="14174" b="-2"/>
          <a:stretch/>
        </p:blipFill>
        <p:spPr bwMode="auto">
          <a:xfrm>
            <a:off x="6172200" y="1885361"/>
            <a:ext cx="5183188" cy="430430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079" name="Text Placeholder 4">
            <a:extLst>
              <a:ext uri="{FF2B5EF4-FFF2-40B4-BE49-F238E27FC236}">
                <a16:creationId xmlns:a16="http://schemas.microsoft.com/office/drawing/2014/main" id="{742A6EC9-0CFD-018D-5BA0-E65ED295A7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758" y="5998559"/>
            <a:ext cx="539496" cy="71323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B0BA72-1BAE-44C2-EB67-8876AD65881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16200000">
            <a:off x="-678794" y="4213707"/>
            <a:ext cx="2194560" cy="28346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/>
              <a:t>Margie's Travel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3C5AC3-6672-56D0-CC85-848554575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DE" dirty="0"/>
              <a:t>Business quesitons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3CA30F-6694-460A-E922-4DABA71E6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>
            <a:normAutofit/>
          </a:bodyPr>
          <a:lstStyle/>
          <a:p>
            <a:r>
              <a:rPr lang="en-DE"/>
              <a:t>What are the available flights for each desitnation?</a:t>
            </a:r>
          </a:p>
          <a:p>
            <a:r>
              <a:rPr lang="en-DE"/>
              <a:t>What is the average price per night for hotels in different cities?</a:t>
            </a:r>
          </a:p>
          <a:p>
            <a:r>
              <a:rPr lang="en-DE"/>
              <a:t>What is the average hotel rating per city?</a:t>
            </a:r>
          </a:p>
          <a:p>
            <a:r>
              <a:rPr lang="en-DE"/>
              <a:t>Which are the top 5 hotels by customer ratings?</a:t>
            </a:r>
          </a:p>
          <a:p>
            <a:r>
              <a:rPr lang="en-DE"/>
              <a:t>What is the cheapest flight route?</a:t>
            </a:r>
          </a:p>
          <a:p>
            <a:r>
              <a:rPr lang="en-DE"/>
              <a:t>Which hotels offer the best value?</a:t>
            </a:r>
          </a:p>
          <a:p>
            <a:r>
              <a:rPr lang="en-DE"/>
              <a:t>What are the details of the selected hotel?</a:t>
            </a:r>
          </a:p>
        </p:txBody>
      </p:sp>
    </p:spTree>
    <p:extLst>
      <p:ext uri="{BB962C8B-B14F-4D97-AF65-F5344CB8AC3E}">
        <p14:creationId xmlns:p14="http://schemas.microsoft.com/office/powerpoint/2010/main" val="3982238281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17D33-7C93-A749-86E0-4D7FA8083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cs typeface="Gill Sans"/>
              </a:rPr>
              <a:t>Flights availability for each destination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49CA2-E692-3CD5-9025-059159054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255757"/>
            <a:ext cx="3932237" cy="16853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SELECT Destination, COUNT(DISTINCT airline) as </a:t>
            </a:r>
            <a:r>
              <a:rPr lang="en-US" err="1">
                <a:ea typeface="+mn-lt"/>
                <a:cs typeface="+mn-lt"/>
              </a:rPr>
              <a:t>airline_options</a:t>
            </a:r>
            <a:endParaRPr lang="en-US" err="1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FROM flights</a:t>
            </a:r>
            <a:endParaRPr lang="en-US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GROUP BY Destination</a:t>
            </a:r>
            <a:endParaRPr lang="en-US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ORDER BY </a:t>
            </a:r>
            <a:r>
              <a:rPr lang="en-US" err="1">
                <a:ea typeface="+mn-lt"/>
                <a:cs typeface="+mn-lt"/>
              </a:rPr>
              <a:t>airline_options</a:t>
            </a:r>
            <a:r>
              <a:rPr lang="en-US">
                <a:ea typeface="+mn-lt"/>
                <a:cs typeface="+mn-lt"/>
              </a:rPr>
              <a:t> DESC;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35175C-A71B-57E1-97CF-B51DBBD917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4C592-2285-0FA3-7657-ED6C9E89465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March vacation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B6C6E0-F678-E660-C189-B4D27E990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831" y="988296"/>
            <a:ext cx="4688758" cy="514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06946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9F912-F161-3E61-E414-3946EACA3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A1C4-6E68-233D-0CD2-6D513AEDF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7878"/>
            <a:ext cx="3932237" cy="186889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>
                <a:cs typeface="Gill Sans"/>
              </a:rPr>
              <a:t>Average Price Per night for hotels in different cities</a:t>
            </a:r>
            <a:endParaRPr lang="en-US" sz="32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43146-0DC3-C09F-8C9D-F0A40A3DE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4165752" cy="22322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SELECT </a:t>
            </a:r>
            <a:r>
              <a:rPr lang="en-US" err="1">
                <a:ea typeface="+mn-lt"/>
                <a:cs typeface="+mn-lt"/>
              </a:rPr>
              <a:t>h.hotel_city</a:t>
            </a:r>
            <a:r>
              <a:rPr lang="en-US">
                <a:ea typeface="+mn-lt"/>
                <a:cs typeface="+mn-lt"/>
              </a:rPr>
              <a:t>, AVG(</a:t>
            </a:r>
            <a:r>
              <a:rPr lang="en-US" err="1">
                <a:ea typeface="+mn-lt"/>
                <a:cs typeface="+mn-lt"/>
              </a:rPr>
              <a:t>p.price_per_night</a:t>
            </a:r>
            <a:r>
              <a:rPr lang="en-US">
                <a:ea typeface="+mn-lt"/>
                <a:cs typeface="+mn-lt"/>
              </a:rPr>
              <a:t>)</a:t>
            </a:r>
            <a:endParaRPr lang="en-US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AS </a:t>
            </a:r>
            <a:r>
              <a:rPr lang="en-US" err="1">
                <a:ea typeface="+mn-lt"/>
                <a:cs typeface="+mn-lt"/>
              </a:rPr>
              <a:t>avg_price</a:t>
            </a:r>
            <a:endParaRPr lang="en-US" err="1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FROM hotels h</a:t>
            </a:r>
            <a:endParaRPr lang="en-US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JOIN prices p ON </a:t>
            </a:r>
            <a:r>
              <a:rPr lang="en-US" err="1">
                <a:ea typeface="+mn-lt"/>
                <a:cs typeface="+mn-lt"/>
              </a:rPr>
              <a:t>h.hotel_UUID</a:t>
            </a:r>
            <a:r>
              <a:rPr lang="en-US">
                <a:ea typeface="+mn-lt"/>
                <a:cs typeface="+mn-lt"/>
              </a:rPr>
              <a:t> =</a:t>
            </a:r>
            <a:r>
              <a:rPr lang="en-US" err="1">
                <a:ea typeface="+mn-lt"/>
                <a:cs typeface="+mn-lt"/>
              </a:rPr>
              <a:t>p.hotel_UUID</a:t>
            </a:r>
            <a:endParaRPr lang="en-US" err="1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GROUP BY </a:t>
            </a:r>
            <a:r>
              <a:rPr lang="en-US" err="1">
                <a:ea typeface="+mn-lt"/>
                <a:cs typeface="+mn-lt"/>
              </a:rPr>
              <a:t>h.hotel_city</a:t>
            </a:r>
            <a:endParaRPr lang="en-US" err="1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ORDER BY </a:t>
            </a:r>
            <a:r>
              <a:rPr lang="en-US" err="1">
                <a:ea typeface="+mn-lt"/>
                <a:cs typeface="+mn-lt"/>
              </a:rPr>
              <a:t>avg_price</a:t>
            </a:r>
            <a:r>
              <a:rPr lang="en-US">
                <a:ea typeface="+mn-lt"/>
                <a:cs typeface="+mn-lt"/>
              </a:rPr>
              <a:t>;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B39B2F-70EE-6A2A-0BCE-F5D570BF1F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M</a:t>
            </a:r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CA00D-9455-0013-07C8-B43511252D2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March vacation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B8B574-1EA8-700B-2F87-1FF70D11A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977" y="1110431"/>
            <a:ext cx="6525546" cy="478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54200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52DBB-578B-A066-61D8-2A6F3264E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F85-8DC5-6A73-A054-9D2F6799F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033155"/>
          </a:xfrm>
        </p:spPr>
        <p:txBody>
          <a:bodyPr>
            <a:normAutofit/>
          </a:bodyPr>
          <a:lstStyle/>
          <a:p>
            <a:r>
              <a:rPr lang="en-US" sz="3200">
                <a:cs typeface="Gill Sans"/>
              </a:rPr>
              <a:t>Average Hotel rating per city</a:t>
            </a:r>
            <a:endParaRPr lang="en-US" sz="32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8018F2-0117-2E3B-AA86-5400E3690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38451"/>
            <a:ext cx="4227204" cy="3012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SELECT </a:t>
            </a:r>
            <a:r>
              <a:rPr lang="en-US" err="1">
                <a:ea typeface="+mn-lt"/>
                <a:cs typeface="+mn-lt"/>
              </a:rPr>
              <a:t>h.hotel_city</a:t>
            </a:r>
            <a:r>
              <a:rPr lang="en-US">
                <a:ea typeface="+mn-lt"/>
                <a:cs typeface="+mn-lt"/>
              </a:rPr>
              <a:t>, AVG(</a:t>
            </a:r>
            <a:r>
              <a:rPr lang="en-US" err="1">
                <a:ea typeface="+mn-lt"/>
                <a:cs typeface="+mn-lt"/>
              </a:rPr>
              <a:t>r.rating</a:t>
            </a:r>
            <a:r>
              <a:rPr lang="en-US">
                <a:ea typeface="+mn-lt"/>
                <a:cs typeface="+mn-lt"/>
              </a:rPr>
              <a:t>) AS</a:t>
            </a:r>
            <a:endParaRPr lang="en-US">
              <a:ea typeface="+mn-lt"/>
            </a:endParaRPr>
          </a:p>
          <a:p>
            <a:r>
              <a:rPr lang="en-US" err="1">
                <a:ea typeface="+mn-lt"/>
                <a:cs typeface="+mn-lt"/>
              </a:rPr>
              <a:t>avg_rating</a:t>
            </a:r>
            <a:endParaRPr lang="en-US" err="1"/>
          </a:p>
          <a:p>
            <a:r>
              <a:rPr lang="en-US">
                <a:ea typeface="+mn-lt"/>
                <a:cs typeface="+mn-lt"/>
              </a:rPr>
              <a:t>FROM hotels h</a:t>
            </a:r>
            <a:endParaRPr lang="en-US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JOIN reviews r ON </a:t>
            </a:r>
            <a:r>
              <a:rPr lang="en-US" err="1">
                <a:ea typeface="+mn-lt"/>
                <a:cs typeface="+mn-lt"/>
              </a:rPr>
              <a:t>h.hotel_UUID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r.hotel_UUID</a:t>
            </a:r>
            <a:endParaRPr lang="en-US" err="1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GROUP BY </a:t>
            </a:r>
            <a:r>
              <a:rPr lang="en-US" err="1">
                <a:ea typeface="+mn-lt"/>
                <a:cs typeface="+mn-lt"/>
              </a:rPr>
              <a:t>h.hotel_city</a:t>
            </a:r>
            <a:endParaRPr lang="en-US" err="1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ORDER BY </a:t>
            </a:r>
            <a:r>
              <a:rPr lang="en-US" err="1">
                <a:ea typeface="+mn-lt"/>
                <a:cs typeface="+mn-lt"/>
              </a:rPr>
              <a:t>avg_rating</a:t>
            </a:r>
            <a:r>
              <a:rPr lang="en-US">
                <a:ea typeface="+mn-lt"/>
                <a:cs typeface="+mn-lt"/>
              </a:rPr>
              <a:t> DESC;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1772F9-89ED-73B0-B30C-98C81CC8C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M</a:t>
            </a:r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FCAD6-4BD6-BE31-A0A0-5808FDE7A3A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March vacation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8C768A-3EFF-3D7C-DF7B-DCA2AB3A8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323" y="1095990"/>
            <a:ext cx="6107983" cy="449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99725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942C5-5C15-F24D-4034-32DFD8D8C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EC9D0-3FBA-B4AF-F50E-858F04DC0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47954"/>
            <a:ext cx="4343400" cy="1148292"/>
          </a:xfrm>
        </p:spPr>
        <p:txBody>
          <a:bodyPr>
            <a:normAutofit fontScale="90000"/>
          </a:bodyPr>
          <a:lstStyle/>
          <a:p>
            <a:r>
              <a:rPr lang="en-US">
                <a:cs typeface="Gill Sans"/>
              </a:rPr>
              <a:t>Top 5 hotels by customer ratings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FD99D-7680-EF64-4EA0-AB191F48B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33419"/>
            <a:ext cx="4319381" cy="22850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SELECT </a:t>
            </a:r>
            <a:r>
              <a:rPr lang="en-US" err="1">
                <a:ea typeface="+mn-lt"/>
                <a:cs typeface="+mn-lt"/>
              </a:rPr>
              <a:t>h.hotel_name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h.hotel_city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r.rating</a:t>
            </a:r>
            <a:endParaRPr lang="en-US" err="1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FROM hotels h</a:t>
            </a:r>
            <a:endParaRPr lang="en-US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JOIN reviews r ON </a:t>
            </a:r>
            <a:r>
              <a:rPr lang="en-US" err="1">
                <a:ea typeface="+mn-lt"/>
                <a:cs typeface="+mn-lt"/>
              </a:rPr>
              <a:t>h.hotel_UUID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r.hotel_UUID</a:t>
            </a:r>
            <a:endParaRPr lang="en-US" err="1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WHERE </a:t>
            </a:r>
            <a:r>
              <a:rPr lang="en-US" err="1">
                <a:ea typeface="+mn-lt"/>
                <a:cs typeface="+mn-lt"/>
              </a:rPr>
              <a:t>h.hotel_city</a:t>
            </a:r>
            <a:r>
              <a:rPr lang="en-US">
                <a:ea typeface="+mn-lt"/>
                <a:cs typeface="+mn-lt"/>
              </a:rPr>
              <a:t> = 'Tokyo'</a:t>
            </a:r>
            <a:endParaRPr lang="en-US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ORDER BY </a:t>
            </a:r>
            <a:r>
              <a:rPr lang="en-US" err="1">
                <a:ea typeface="+mn-lt"/>
                <a:cs typeface="+mn-lt"/>
              </a:rPr>
              <a:t>r.rating</a:t>
            </a:r>
            <a:r>
              <a:rPr lang="en-US">
                <a:ea typeface="+mn-lt"/>
                <a:cs typeface="+mn-lt"/>
              </a:rPr>
              <a:t> DESC</a:t>
            </a:r>
            <a:endParaRPr lang="en-US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LIMIT 5;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77F904-BA8D-728D-CA52-81C5B27488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M</a:t>
            </a:r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AD9A74-4B64-F56D-E40D-195638D509C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March vacation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9E2789-E2FC-8DC3-34C8-30AA504CE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962" y="2000250"/>
            <a:ext cx="6333204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78610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C2D0C-2820-074F-6183-5E2ED0533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D949-2CB6-0D5D-8463-B3024E01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30083"/>
            <a:ext cx="4122175" cy="1148292"/>
          </a:xfrm>
        </p:spPr>
        <p:txBody>
          <a:bodyPr>
            <a:normAutofit fontScale="90000"/>
          </a:bodyPr>
          <a:lstStyle/>
          <a:p>
            <a:r>
              <a:rPr lang="en-US">
                <a:cs typeface="Gill Sans"/>
              </a:rPr>
              <a:t>Cheapest flight route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7F645-B41D-A921-C98A-E85960A80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12757"/>
            <a:ext cx="4276366" cy="3372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SELECT distinct(f1.airline), f1.`Route from</a:t>
            </a:r>
            <a:endParaRPr lang="en-US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Origin`,f1.`Route from Destination`,f1.`Flight Price`</a:t>
            </a:r>
            <a:endParaRPr lang="en-US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FROM flights f1</a:t>
            </a:r>
            <a:endParaRPr lang="en-US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WHERE f1.destination = 'Tokyo'</a:t>
            </a:r>
            <a:endParaRPr lang="en-US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AND f1.`Flight Price` = (SELECT MIN(f2.`Flight Price`)</a:t>
            </a:r>
            <a:endParaRPr lang="en-US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FROM flights f2</a:t>
            </a:r>
            <a:endParaRPr lang="en-US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WHERE f2.destination = 'Tokyo'</a:t>
            </a:r>
            <a:endParaRPr lang="en-US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)</a:t>
            </a:r>
            <a:endParaRPr lang="en-US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ORDER BY f1.`Flight Price` ASC;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B0C891-F82F-F26B-46C3-440B4F62F6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M</a:t>
            </a:r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2D55E-E9A6-066F-A0B6-E4D9BCC8C58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March vacation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CB465F-2EA0-07CB-6182-3D6AB25F4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609" y="2507840"/>
            <a:ext cx="6541525" cy="18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54982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BF582-FFF2-5FFA-A3FA-B3AFECF83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C9249-882F-22CC-EC3E-732E140D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9857"/>
            <a:ext cx="4343400" cy="114829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>
                <a:cs typeface="Gill Sans"/>
              </a:rPr>
              <a:t>Hotels with best value (low price and high ratings)</a:t>
            </a:r>
            <a:endParaRPr lang="en-US" sz="32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69B1BE-7D82-3502-5182-21ACCEC82D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3417" y="2585935"/>
            <a:ext cx="4030559" cy="240792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ea typeface="+mn-lt"/>
                <a:cs typeface="+mn-lt"/>
              </a:rPr>
              <a:t>SELECT </a:t>
            </a:r>
            <a:r>
              <a:rPr lang="en-US" err="1">
                <a:ea typeface="+mn-lt"/>
                <a:cs typeface="+mn-lt"/>
              </a:rPr>
              <a:t>h.hotel_name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h.hotel_UUID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r.rating</a:t>
            </a:r>
            <a:r>
              <a:rPr lang="en-US">
                <a:ea typeface="+mn-lt"/>
                <a:cs typeface="+mn-lt"/>
              </a:rPr>
              <a:t>,</a:t>
            </a:r>
            <a:endParaRPr lang="en-US">
              <a:ea typeface="+mn-lt"/>
            </a:endParaRPr>
          </a:p>
          <a:p>
            <a:r>
              <a:rPr lang="en-US" err="1">
                <a:ea typeface="+mn-lt"/>
                <a:cs typeface="+mn-lt"/>
              </a:rPr>
              <a:t>p.price_per_night</a:t>
            </a:r>
            <a:endParaRPr lang="en-US" err="1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FROM hotels h</a:t>
            </a:r>
            <a:endParaRPr lang="en-US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JOIN reviews r ON </a:t>
            </a:r>
            <a:r>
              <a:rPr lang="en-US" err="1">
                <a:ea typeface="+mn-lt"/>
                <a:cs typeface="+mn-lt"/>
              </a:rPr>
              <a:t>h.hotel_UUID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r.hotel_UUID</a:t>
            </a:r>
            <a:endParaRPr lang="en-US" err="1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JOIN prices p ON </a:t>
            </a:r>
            <a:r>
              <a:rPr lang="en-US" err="1">
                <a:ea typeface="+mn-lt"/>
                <a:cs typeface="+mn-lt"/>
              </a:rPr>
              <a:t>h.hotel_UUID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p.hotel_UUID</a:t>
            </a:r>
            <a:endParaRPr lang="en-US" err="1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WHERE </a:t>
            </a:r>
            <a:r>
              <a:rPr lang="en-US" err="1">
                <a:ea typeface="+mn-lt"/>
                <a:cs typeface="+mn-lt"/>
              </a:rPr>
              <a:t>r.rating</a:t>
            </a:r>
            <a:r>
              <a:rPr lang="en-US">
                <a:ea typeface="+mn-lt"/>
                <a:cs typeface="+mn-lt"/>
              </a:rPr>
              <a:t> &gt; 5.0 AND </a:t>
            </a:r>
            <a:r>
              <a:rPr lang="en-US" err="1">
                <a:ea typeface="+mn-lt"/>
                <a:cs typeface="+mn-lt"/>
              </a:rPr>
              <a:t>h.hotel_city</a:t>
            </a:r>
            <a:r>
              <a:rPr lang="en-US">
                <a:ea typeface="+mn-lt"/>
                <a:cs typeface="+mn-lt"/>
              </a:rPr>
              <a:t> = 'Tokyo'</a:t>
            </a:r>
            <a:endParaRPr lang="en-US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ORDER BY (</a:t>
            </a:r>
            <a:r>
              <a:rPr lang="en-US" err="1">
                <a:ea typeface="+mn-lt"/>
                <a:cs typeface="+mn-lt"/>
              </a:rPr>
              <a:t>p.price_per_night</a:t>
            </a:r>
            <a:r>
              <a:rPr lang="en-US">
                <a:ea typeface="+mn-lt"/>
                <a:cs typeface="+mn-lt"/>
              </a:rPr>
              <a:t> / </a:t>
            </a:r>
            <a:r>
              <a:rPr lang="en-US" err="1">
                <a:ea typeface="+mn-lt"/>
                <a:cs typeface="+mn-lt"/>
              </a:rPr>
              <a:t>r.rating</a:t>
            </a:r>
            <a:r>
              <a:rPr lang="en-US">
                <a:ea typeface="+mn-lt"/>
                <a:cs typeface="+mn-lt"/>
              </a:rPr>
              <a:t>) ASC</a:t>
            </a:r>
            <a:endParaRPr lang="en-US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LIMIT 5;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9E89DC-7E94-290C-4911-84E3F91E44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M</a:t>
            </a:r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E1CC4-96D0-7A31-00F5-60BE0388287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March vacation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CD7877-AE4D-15D7-D1A3-71B75E855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06" y="2908504"/>
            <a:ext cx="6869676" cy="131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84634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D1598-50F6-1C36-9666-6B2F2905D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42DF8-6EDC-EA11-0448-9AE7F3F7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47954"/>
            <a:ext cx="4343400" cy="1148292"/>
          </a:xfrm>
        </p:spPr>
        <p:txBody>
          <a:bodyPr>
            <a:normAutofit fontScale="90000"/>
          </a:bodyPr>
          <a:lstStyle/>
          <a:p>
            <a:r>
              <a:rPr lang="en-US">
                <a:cs typeface="Gill Sans"/>
              </a:rPr>
              <a:t>Selected hotel with image path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3D3D4-7BAA-FA6F-A94D-DBAC914CFB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0516"/>
            <a:ext cx="4337816" cy="249395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+mn-lt"/>
                <a:cs typeface="+mn-lt"/>
              </a:rPr>
              <a:t>SELECT </a:t>
            </a:r>
            <a:r>
              <a:rPr lang="en-US" err="1">
                <a:ea typeface="+mn-lt"/>
                <a:cs typeface="+mn-lt"/>
              </a:rPr>
              <a:t>h.hotel_name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r.rating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p.total_price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i.image_path</a:t>
            </a:r>
            <a:endParaRPr lang="en-US" err="1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FROM hotels h</a:t>
            </a:r>
            <a:endParaRPr lang="en-US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JOIN reviews r ON </a:t>
            </a:r>
            <a:r>
              <a:rPr lang="en-US" err="1">
                <a:ea typeface="+mn-lt"/>
                <a:cs typeface="+mn-lt"/>
              </a:rPr>
              <a:t>h.hotel_UUID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r.hotel_UUID</a:t>
            </a:r>
            <a:endParaRPr lang="en-US" err="1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JOIN prices p ON </a:t>
            </a:r>
            <a:r>
              <a:rPr lang="en-US" err="1">
                <a:ea typeface="+mn-lt"/>
                <a:cs typeface="+mn-lt"/>
              </a:rPr>
              <a:t>h.hotel_UUID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p.hotel_UUID</a:t>
            </a:r>
            <a:endParaRPr lang="en-US" err="1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JOIN </a:t>
            </a:r>
            <a:r>
              <a:rPr lang="en-US" err="1">
                <a:ea typeface="+mn-lt"/>
                <a:cs typeface="+mn-lt"/>
              </a:rPr>
              <a:t>hotel_images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</a:t>
            </a:r>
            <a:r>
              <a:rPr lang="en-US">
                <a:ea typeface="+mn-lt"/>
                <a:cs typeface="+mn-lt"/>
              </a:rPr>
              <a:t> ON </a:t>
            </a:r>
            <a:r>
              <a:rPr lang="en-US" err="1">
                <a:ea typeface="+mn-lt"/>
                <a:cs typeface="+mn-lt"/>
              </a:rPr>
              <a:t>h.hotel_UUID</a:t>
            </a:r>
            <a:r>
              <a:rPr lang="en-US">
                <a:ea typeface="+mn-lt"/>
                <a:cs typeface="+mn-lt"/>
              </a:rPr>
              <a:t> =</a:t>
            </a:r>
            <a:r>
              <a:rPr lang="en-US" err="1">
                <a:ea typeface="+mn-lt"/>
                <a:cs typeface="+mn-lt"/>
              </a:rPr>
              <a:t>i.hotel_UUID</a:t>
            </a:r>
            <a:endParaRPr lang="en-US" err="1">
              <a:ea typeface="+mn-lt"/>
            </a:endParaRPr>
          </a:p>
          <a:p>
            <a:r>
              <a:rPr lang="en-US">
                <a:ea typeface="+mn-lt"/>
                <a:cs typeface="+mn-lt"/>
              </a:rPr>
              <a:t>WHERE </a:t>
            </a:r>
            <a:r>
              <a:rPr lang="en-US" err="1">
                <a:ea typeface="+mn-lt"/>
                <a:cs typeface="+mn-lt"/>
              </a:rPr>
              <a:t>h.hotel_UUID</a:t>
            </a:r>
            <a:r>
              <a:rPr lang="en-US">
                <a:ea typeface="+mn-lt"/>
                <a:cs typeface="+mn-lt"/>
              </a:rPr>
              <a:t> = '03b141a9-f884-45bb-afe4-c3e2b4d7fc65';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03F329-7FCC-A69E-C48B-6A872E5431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M</a:t>
            </a:r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929CB-A16E-EBB9-5964-1B02B10E565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March vacation</a:t>
            </a:r>
          </a:p>
        </p:txBody>
      </p:sp>
      <p:pic>
        <p:nvPicPr>
          <p:cNvPr id="7" name="Picture 6" descr="A close up of a number&#10;&#10;AI-generated content may be incorrect.">
            <a:extLst>
              <a:ext uri="{FF2B5EF4-FFF2-40B4-BE49-F238E27FC236}">
                <a16:creationId xmlns:a16="http://schemas.microsoft.com/office/drawing/2014/main" id="{AA4A5A9C-1A96-E06F-3384-E59E195F2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226" y="1249311"/>
            <a:ext cx="7048500" cy="598538"/>
          </a:xfrm>
          <a:prstGeom prst="rect">
            <a:avLst/>
          </a:prstGeom>
        </p:spPr>
      </p:pic>
      <p:pic>
        <p:nvPicPr>
          <p:cNvPr id="9" name="Picture 8" descr="A large lobby with a chandelier&#10;&#10;AI-generated content may be incorrect.">
            <a:extLst>
              <a:ext uri="{FF2B5EF4-FFF2-40B4-BE49-F238E27FC236}">
                <a16:creationId xmlns:a16="http://schemas.microsoft.com/office/drawing/2014/main" id="{FD04036D-C5C6-3BDF-DFA6-B5B3E1E4E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337" y="2133446"/>
            <a:ext cx="5784133" cy="38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83135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02439-72F6-C4B5-BFA0-A2CBEC6E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395060"/>
          </a:xfrm>
        </p:spPr>
        <p:txBody>
          <a:bodyPr>
            <a:normAutofit fontScale="90000"/>
          </a:bodyPr>
          <a:lstStyle/>
          <a:p>
            <a:r>
              <a:rPr lang="en-GB" dirty="0"/>
              <a:t>REFERENCES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D007C-88AA-627E-2F0C-8F7587F0B4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82486"/>
            <a:ext cx="3932237" cy="2743200"/>
          </a:xfrm>
        </p:spPr>
        <p:txBody>
          <a:bodyPr>
            <a:normAutofit lnSpcReduction="10000"/>
          </a:bodyPr>
          <a:lstStyle/>
          <a:p>
            <a:r>
              <a:rPr lang="en-GB" sz="1800" dirty="0"/>
              <a:t>Websites Scrapped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err="1"/>
              <a:t>Hotel_data</a:t>
            </a:r>
            <a:r>
              <a:rPr lang="en-GB" sz="1800" dirty="0"/>
              <a:t>-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dirty="0"/>
              <a:t>booking.com-https://www.booking.com/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dirty="0"/>
              <a:t>Hotels.com-https://www.hotels.com/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err="1"/>
              <a:t>Flight_data</a:t>
            </a:r>
            <a:r>
              <a:rPr lang="en-GB" sz="1800" dirty="0"/>
              <a:t>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dirty="0"/>
              <a:t>Flightlist.io-https://www.flightlist.io/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39BC4B-54CF-D54B-9701-2A3CA2D081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A9467-009E-54BB-4967-65A09FE6313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Margie's Travel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816F6-1662-41A1-8CC9-8A33213C7C1A}"/>
              </a:ext>
            </a:extLst>
          </p:cNvPr>
          <p:cNvSpPr txBox="1"/>
          <p:nvPr/>
        </p:nvSpPr>
        <p:spPr>
          <a:xfrm>
            <a:off x="839788" y="3893774"/>
            <a:ext cx="3781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CLI Commands-https://ecampus.srh-university.de/course/view.php?id=4615&amp;section=3#tabs-tree-start</a:t>
            </a:r>
            <a:endParaRPr lang="LID4096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14918B-BE18-F6CB-76E3-ABA7A113F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124" y="810850"/>
            <a:ext cx="4081706" cy="1921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8C9B3E-2435-C408-9BB4-EE1293B47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266" y="2303394"/>
            <a:ext cx="4081706" cy="2251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F4E784-B92B-27E0-8C56-2950F8910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410" y="4260449"/>
            <a:ext cx="4081706" cy="2094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1570037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373" y="1554193"/>
            <a:ext cx="3550148" cy="764198"/>
          </a:xfrm>
        </p:spPr>
        <p:txBody>
          <a:bodyPr/>
          <a:lstStyle/>
          <a:p>
            <a:r>
              <a:rPr lang="en-US"/>
              <a:t>Objective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F24DE8-D74B-78F2-837F-35A04A5C712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16200000">
            <a:off x="-678794" y="4213707"/>
            <a:ext cx="2194560" cy="283464"/>
          </a:xfrm>
        </p:spPr>
        <p:txBody>
          <a:bodyPr/>
          <a:lstStyle/>
          <a:p>
            <a:r>
              <a:rPr lang="en-US"/>
              <a:t>March vacation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1D6827-B7E6-D50B-F7B0-F4D5026350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M</a:t>
            </a:r>
          </a:p>
        </p:txBody>
      </p:sp>
      <p:pic>
        <p:nvPicPr>
          <p:cNvPr id="5" name="Picture Placeholder 4" descr="packed traveling bag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656" b="4656"/>
          <a:stretch/>
        </p:blipFill>
        <p:spPr>
          <a:xfrm>
            <a:off x="831850" y="0"/>
            <a:ext cx="11360150" cy="6858000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067" y="2530415"/>
            <a:ext cx="5445858" cy="28888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Gill Sans Light"/>
              </a:rPr>
              <a:t>Scrape hotel and flight data from travel booking websites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Gill Sans Light"/>
              </a:rPr>
              <a:t>Upload the data to HDFS then connect to MySQL</a:t>
            </a:r>
          </a:p>
          <a:p>
            <a:endParaRPr lang="en-US" dirty="0">
              <a:latin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Gill Sans Light"/>
              </a:rPr>
              <a:t>Analyze data using MySQL to answer business queries</a:t>
            </a:r>
          </a:p>
          <a:p>
            <a:endParaRPr lang="en-US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5216330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E8F9AC9-D562-AF26-8FC7-56F035ABB1D9}"/>
              </a:ext>
            </a:extLst>
          </p:cNvPr>
          <p:cNvSpPr/>
          <p:nvPr/>
        </p:nvSpPr>
        <p:spPr>
          <a:xfrm>
            <a:off x="1138687" y="1903563"/>
            <a:ext cx="2231366" cy="361816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45A3A3-2461-8A61-3390-FAC16A97FD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F4E9C-90DB-26BE-9402-640477A0E35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March vacation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E2C55C3-9736-4477-0173-5834F294CA35}"/>
              </a:ext>
            </a:extLst>
          </p:cNvPr>
          <p:cNvSpPr txBox="1">
            <a:spLocks/>
          </p:cNvSpPr>
          <p:nvPr/>
        </p:nvSpPr>
        <p:spPr>
          <a:xfrm>
            <a:off x="669254" y="707366"/>
            <a:ext cx="3699293" cy="833888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cap="all" spc="-150" baseline="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>
                <a:sym typeface="Bebas"/>
              </a:rPr>
              <a:t>Our team</a:t>
            </a:r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7EF17D-DCE1-22FB-6C3A-3FA4A7C1A91F}"/>
              </a:ext>
            </a:extLst>
          </p:cNvPr>
          <p:cNvGrpSpPr/>
          <p:nvPr/>
        </p:nvGrpSpPr>
        <p:grpSpPr>
          <a:xfrm>
            <a:off x="1252628" y="2037121"/>
            <a:ext cx="2003484" cy="3243834"/>
            <a:chOff x="1252629" y="1972574"/>
            <a:chExt cx="2003484" cy="3243834"/>
          </a:xfrm>
        </p:grpSpPr>
        <p:pic>
          <p:nvPicPr>
            <p:cNvPr id="10" name="Picture 9" descr="A person smiling in a green shirt&#10;&#10;Description automatically generated">
              <a:extLst>
                <a:ext uri="{FF2B5EF4-FFF2-40B4-BE49-F238E27FC236}">
                  <a16:creationId xmlns:a16="http://schemas.microsoft.com/office/drawing/2014/main" id="{0143DB17-F393-B6E1-464B-5A11C97D8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2629" y="1972574"/>
              <a:ext cx="2003484" cy="267131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FFF962-306D-D329-35EA-4548DACF24E9}"/>
                </a:ext>
              </a:extLst>
            </p:cNvPr>
            <p:cNvSpPr txBox="1"/>
            <p:nvPr/>
          </p:nvSpPr>
          <p:spPr>
            <a:xfrm>
              <a:off x="1252629" y="4662410"/>
              <a:ext cx="19016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Varsha </a:t>
              </a:r>
              <a:r>
                <a:rPr lang="en-US" b="1" err="1">
                  <a:solidFill>
                    <a:schemeClr val="bg1"/>
                  </a:solidFill>
                </a:rPr>
                <a:t>Sowri</a:t>
              </a:r>
              <a:r>
                <a:rPr lang="en-US" b="1">
                  <a:solidFill>
                    <a:schemeClr val="bg1"/>
                  </a:solidFill>
                </a:rPr>
                <a:t> Rajan</a:t>
              </a:r>
            </a:p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100001336</a:t>
              </a:r>
              <a:endParaRPr lang="en-AE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FB880DB-C6F0-C940-1DB7-B98DB1D5F0CE}"/>
              </a:ext>
            </a:extLst>
          </p:cNvPr>
          <p:cNvSpPr/>
          <p:nvPr/>
        </p:nvSpPr>
        <p:spPr>
          <a:xfrm>
            <a:off x="4719354" y="1892885"/>
            <a:ext cx="2231366" cy="361816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B7A7265-2FBB-0E15-4CE7-6B2EC439D5D6}"/>
              </a:ext>
            </a:extLst>
          </p:cNvPr>
          <p:cNvSpPr/>
          <p:nvPr/>
        </p:nvSpPr>
        <p:spPr>
          <a:xfrm>
            <a:off x="8282064" y="1881383"/>
            <a:ext cx="2231366" cy="361816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20B276-90BC-A214-E782-FC079151E76A}"/>
              </a:ext>
            </a:extLst>
          </p:cNvPr>
          <p:cNvSpPr txBox="1"/>
          <p:nvPr/>
        </p:nvSpPr>
        <p:spPr>
          <a:xfrm>
            <a:off x="4896748" y="4780566"/>
            <a:ext cx="192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Pooja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100002057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DBEB91-DD46-33F7-66D3-E931AADABFCC}"/>
              </a:ext>
            </a:extLst>
          </p:cNvPr>
          <p:cNvSpPr txBox="1"/>
          <p:nvPr/>
        </p:nvSpPr>
        <p:spPr>
          <a:xfrm>
            <a:off x="8459265" y="4780566"/>
            <a:ext cx="1892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Nimish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100003141</a:t>
            </a:r>
          </a:p>
          <a:p>
            <a:pPr algn="ctr"/>
            <a:endParaRPr lang="en-AE" sz="1200" b="1">
              <a:solidFill>
                <a:schemeClr val="bg1"/>
              </a:solidFill>
            </a:endParaRPr>
          </a:p>
        </p:txBody>
      </p:sp>
      <p:pic>
        <p:nvPicPr>
          <p:cNvPr id="3" name="Picture 2" descr="A person sitting on a fence&#10;&#10;AI-generated content may be incorrect.">
            <a:extLst>
              <a:ext uri="{FF2B5EF4-FFF2-40B4-BE49-F238E27FC236}">
                <a16:creationId xmlns:a16="http://schemas.microsoft.com/office/drawing/2014/main" id="{B59AD2B8-D06A-6BDD-6466-3F54EA995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489" y="2182942"/>
            <a:ext cx="1864209" cy="248561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D67239-3B4C-A678-2669-D81961474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748" y="2177794"/>
            <a:ext cx="1851601" cy="249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04343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16E3E-5EFE-4EBE-B821-28A54E2B1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72985"/>
            <a:ext cx="6548438" cy="2413416"/>
          </a:xfrm>
        </p:spPr>
        <p:txBody>
          <a:bodyPr anchor="b"/>
          <a:lstStyle/>
          <a:p>
            <a:pPr lvl="0"/>
            <a:r>
              <a:rPr lang="en-US" dirty="0">
                <a:sym typeface="Bebas"/>
              </a:rPr>
              <a:t>THANK YOU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B6D66D-E644-ABA0-47FC-58FCE0AFE6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16200000">
            <a:off x="-678794" y="4213707"/>
            <a:ext cx="2194560" cy="283464"/>
          </a:xfrm>
        </p:spPr>
        <p:txBody>
          <a:bodyPr/>
          <a:lstStyle/>
          <a:p>
            <a:r>
              <a:rPr lang="en-US"/>
              <a:t>March vacation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C7B7CA-81CE-C459-DA9A-0757BF8C93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m</a:t>
            </a:r>
          </a:p>
        </p:txBody>
      </p:sp>
      <p:pic>
        <p:nvPicPr>
          <p:cNvPr id="5" name="Picture Placeholder 4" descr="Travel Themed Flat lay">
            <a:extLst>
              <a:ext uri="{FF2B5EF4-FFF2-40B4-BE49-F238E27FC236}">
                <a16:creationId xmlns:a16="http://schemas.microsoft.com/office/drawing/2014/main" id="{2320BECE-3734-8743-8137-451E559E99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1745" b="11745"/>
          <a:stretch/>
        </p:blipFill>
        <p:spPr>
          <a:xfrm>
            <a:off x="838200" y="0"/>
            <a:ext cx="11353800" cy="5791201"/>
          </a:xfrm>
        </p:spPr>
      </p:pic>
    </p:spTree>
    <p:extLst>
      <p:ext uri="{BB962C8B-B14F-4D97-AF65-F5344CB8AC3E}">
        <p14:creationId xmlns:p14="http://schemas.microsoft.com/office/powerpoint/2010/main" val="511889710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12FCB55E-59A0-A24E-82CA-C8675958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30" y="1091610"/>
            <a:ext cx="4008437" cy="1395208"/>
          </a:xfrm>
        </p:spPr>
        <p:txBody>
          <a:bodyPr/>
          <a:lstStyle/>
          <a:p>
            <a:r>
              <a:rPr lang="en-US">
                <a:cs typeface="Gill Sans"/>
              </a:rPr>
              <a:t>Problem Statement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62CF27-1ECA-7D2B-9D1D-B070E6B36CC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16200000">
            <a:off x="-678794" y="4213707"/>
            <a:ext cx="2194560" cy="283464"/>
          </a:xfrm>
        </p:spPr>
        <p:txBody>
          <a:bodyPr/>
          <a:lstStyle/>
          <a:p>
            <a:r>
              <a:rPr lang="en-US"/>
              <a:t>March vacation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4E2D50E-1B0B-6638-B0E4-76816F2417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DA8123-7ECD-2A44-A629-7F2DB0D01D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2805862"/>
            <a:ext cx="4008437" cy="3099153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“How can travelers find the best hotel and flight deals while optimizing for budget, location, and customer satisfaction?”</a:t>
            </a:r>
            <a:r>
              <a:rPr lang="en-US" dirty="0">
                <a:latin typeface="Times New Roman"/>
              </a:rPr>
              <a:t> </a:t>
            </a:r>
          </a:p>
          <a:p>
            <a:r>
              <a:rPr lang="en-US" dirty="0">
                <a:latin typeface="Times New Roman"/>
              </a:rPr>
              <a:t>Provide insights into pricing trends, hotel popularity, and customer satisfaction for stays between March 12-31.</a:t>
            </a:r>
          </a:p>
        </p:txBody>
      </p:sp>
      <p:pic>
        <p:nvPicPr>
          <p:cNvPr id="5" name="Picture Placeholder 4" descr="Flat lay of work desk with woman pointing at map">
            <a:extLst>
              <a:ext uri="{FF2B5EF4-FFF2-40B4-BE49-F238E27FC236}">
                <a16:creationId xmlns:a16="http://schemas.microsoft.com/office/drawing/2014/main" id="{F1AF67EB-A440-4F40-861A-A266D594A0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321" r="4321"/>
          <a:stretch/>
        </p:blipFill>
        <p:spPr>
          <a:xfrm>
            <a:off x="6096000" y="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3957067922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Woman hiking">
            <a:extLst>
              <a:ext uri="{FF2B5EF4-FFF2-40B4-BE49-F238E27FC236}">
                <a16:creationId xmlns:a16="http://schemas.microsoft.com/office/drawing/2014/main" id="{73DAE110-F0EA-3148-A07C-325BF5660E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875" b="7875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6F62C9-A1BC-DD47-B0A8-8EF9838D6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373" y="3393057"/>
            <a:ext cx="5275430" cy="51183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>
                <a:solidFill>
                  <a:prstClr val="black"/>
                </a:solidFill>
              </a:rPr>
              <a:t>Tools Used</a:t>
            </a:r>
            <a:endParaRPr lang="en-US" sz="320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5253D3-376F-F247-863E-0A946AC77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760" y="3904906"/>
            <a:ext cx="5355481" cy="28456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Gill Sans Light"/>
              </a:rPr>
              <a:t>Selenium-To scrape dynamic websites</a:t>
            </a:r>
            <a:endParaRPr lang="en-US">
              <a:latin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latin typeface="Times New Roman"/>
                <a:cs typeface="Gill Sans Light"/>
              </a:rPr>
              <a:t>Tailscale</a:t>
            </a:r>
            <a:r>
              <a:rPr lang="en-US">
                <a:latin typeface="Times New Roman"/>
                <a:cs typeface="Gill Sans Light"/>
              </a:rPr>
              <a:t> – To set clusters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Gill Sans Light"/>
              </a:rPr>
              <a:t>Docker – Make Swarm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Gill Sans Light"/>
              </a:rPr>
              <a:t>Hadoop HDFS- Used to store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Gill Sans Light"/>
              </a:rPr>
              <a:t>MySQL – Used to manipulate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Gill Sans Light"/>
              </a:rPr>
              <a:t>Git &amp; GitHub – To store source code and project files</a:t>
            </a:r>
          </a:p>
        </p:txBody>
      </p:sp>
    </p:spTree>
    <p:extLst>
      <p:ext uri="{BB962C8B-B14F-4D97-AF65-F5344CB8AC3E}">
        <p14:creationId xmlns:p14="http://schemas.microsoft.com/office/powerpoint/2010/main" val="1296604857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37" y="786810"/>
            <a:ext cx="4008437" cy="1395208"/>
          </a:xfrm>
        </p:spPr>
        <p:txBody>
          <a:bodyPr/>
          <a:lstStyle/>
          <a:p>
            <a:r>
              <a:rPr lang="en-US"/>
              <a:t>Web Scraping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4DB3E8-CE44-5BFB-0ECE-1C9278954E8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16200000">
            <a:off x="-678794" y="4213707"/>
            <a:ext cx="2194560" cy="283464"/>
          </a:xfrm>
        </p:spPr>
        <p:txBody>
          <a:bodyPr/>
          <a:lstStyle/>
          <a:p>
            <a:r>
              <a:rPr lang="en-US"/>
              <a:t>March vacation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BD23F2-EF16-92D0-5068-FE4CAD2975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49A659-D3D2-9F43-B94A-438B0C55F6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8738" y="2247679"/>
            <a:ext cx="4008437" cy="602887"/>
          </a:xfrm>
        </p:spPr>
        <p:txBody>
          <a:bodyPr anchor="t"/>
          <a:lstStyle/>
          <a:p>
            <a:r>
              <a:rPr lang="en-US" dirty="0"/>
              <a:t>Using Selenium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2713590"/>
            <a:ext cx="4754138" cy="3637373"/>
          </a:xfrm>
        </p:spPr>
        <p:txBody>
          <a:bodyPr vert="horz" lIns="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>
                <a:latin typeface="Times New Roman"/>
              </a:rPr>
              <a:t>Hotel information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sz="1700" dirty="0" err="1">
                <a:latin typeface="Times New Roman"/>
              </a:rPr>
              <a:t>Booking.com</a:t>
            </a:r>
            <a:r>
              <a:rPr lang="en-US" sz="1700" dirty="0">
                <a:latin typeface="Times New Roman"/>
              </a:rPr>
              <a:t> and </a:t>
            </a:r>
            <a:r>
              <a:rPr lang="en-US" sz="1700" dirty="0" err="1">
                <a:latin typeface="Times New Roman"/>
              </a:rPr>
              <a:t>Hotels.com</a:t>
            </a:r>
            <a:endParaRPr lang="en-US" sz="1700" dirty="0">
              <a:latin typeface="Times New Roman"/>
            </a:endParaRPr>
          </a:p>
          <a:p>
            <a:pPr>
              <a:buFont typeface="Calibri" panose="020B0604020202020204" pitchFamily="34" charset="0"/>
              <a:buChar char="-"/>
            </a:pPr>
            <a:r>
              <a:rPr lang="en-US" sz="1700" dirty="0">
                <a:latin typeface="Times New Roman"/>
              </a:rPr>
              <a:t>Scraped hotel image, address, featured customer review, rating, price, room type etc.</a:t>
            </a:r>
          </a:p>
          <a:p>
            <a:pPr marL="0" indent="0">
              <a:buNone/>
            </a:pPr>
            <a:r>
              <a:rPr lang="en-US" sz="2000" b="1" dirty="0">
                <a:latin typeface="Times New Roman"/>
              </a:rPr>
              <a:t>Flight Information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sz="1700" dirty="0" err="1">
                <a:latin typeface="Times New Roman"/>
              </a:rPr>
              <a:t>Flightslist.io</a:t>
            </a:r>
            <a:endParaRPr lang="en-US" sz="1700" dirty="0">
              <a:latin typeface="Times New Roman"/>
            </a:endParaRPr>
          </a:p>
          <a:p>
            <a:pPr>
              <a:buFont typeface="Calibri" panose="020B0604020202020204" pitchFamily="34" charset="0"/>
              <a:buChar char="-"/>
            </a:pPr>
            <a:r>
              <a:rPr lang="en-US" sz="1700" dirty="0">
                <a:latin typeface="Times New Roman"/>
              </a:rPr>
              <a:t>Scraped departure origin, return origin, airline name and price from the website</a:t>
            </a:r>
          </a:p>
          <a:p>
            <a:pPr>
              <a:buFont typeface="Calibri" panose="020B0604020202020204" pitchFamily="34" charset="0"/>
              <a:buChar char="-"/>
            </a:pPr>
            <a:endParaRPr lang="en-US" sz="1400" dirty="0">
              <a:latin typeface="Times New Roman"/>
            </a:endParaRPr>
          </a:p>
          <a:p>
            <a:pPr marL="0" indent="0">
              <a:buNone/>
            </a:pPr>
            <a:endParaRPr lang="en-US" sz="900" b="1" dirty="0">
              <a:latin typeface="Times New Roman"/>
            </a:endParaRPr>
          </a:p>
        </p:txBody>
      </p:sp>
      <p:pic>
        <p:nvPicPr>
          <p:cNvPr id="13" name="Picture Placeholder 12" descr="Woman standing in busy street">
            <a:extLst>
              <a:ext uri="{FF2B5EF4-FFF2-40B4-BE49-F238E27FC236}">
                <a16:creationId xmlns:a16="http://schemas.microsoft.com/office/drawing/2014/main" id="{2DE929C2-CECF-4E72-810C-75B9E7BC252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t="3981" b="3981"/>
          <a:stretch/>
        </p:blipFill>
        <p:spPr>
          <a:xfrm>
            <a:off x="6458601" y="-13063"/>
            <a:ext cx="4984597" cy="6881852"/>
          </a:xfrm>
        </p:spPr>
      </p:pic>
    </p:spTree>
    <p:extLst>
      <p:ext uri="{BB962C8B-B14F-4D97-AF65-F5344CB8AC3E}">
        <p14:creationId xmlns:p14="http://schemas.microsoft.com/office/powerpoint/2010/main" val="3773683070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896600" cy="1226916"/>
          </a:xfrm>
        </p:spPr>
        <p:txBody>
          <a:bodyPr/>
          <a:lstStyle/>
          <a:p>
            <a:r>
              <a:rPr lang="en-US"/>
              <a:t>Data collection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6E21E7-B3EB-5C57-2F33-B2E161EA742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16200000">
            <a:off x="-678794" y="4213707"/>
            <a:ext cx="2194560" cy="283464"/>
          </a:xfrm>
        </p:spPr>
        <p:txBody>
          <a:bodyPr/>
          <a:lstStyle/>
          <a:p>
            <a:r>
              <a:rPr lang="en-US"/>
              <a:t>March vacation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EC3ED20-CB76-1340-0B2F-8087663A25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600" cy="320447"/>
          </a:xfrm>
        </p:spPr>
        <p:txBody>
          <a:bodyPr/>
          <a:lstStyle/>
          <a:p>
            <a:r>
              <a:rPr lang="en-US"/>
              <a:t>Csv files and their structure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4D9403EF-2020-A70C-16D5-899E94F1F06F}"/>
              </a:ext>
            </a:extLst>
          </p:cNvPr>
          <p:cNvSpPr txBox="1">
            <a:spLocks/>
          </p:cNvSpPr>
          <p:nvPr/>
        </p:nvSpPr>
        <p:spPr>
          <a:xfrm>
            <a:off x="837876" y="1519024"/>
            <a:ext cx="10896600" cy="320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1. Hotels.csv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03FA97C9-F8C6-4154-C3F8-F6255B2217D4}"/>
              </a:ext>
            </a:extLst>
          </p:cNvPr>
          <p:cNvSpPr txBox="1">
            <a:spLocks/>
          </p:cNvSpPr>
          <p:nvPr/>
        </p:nvSpPr>
        <p:spPr>
          <a:xfrm>
            <a:off x="838848" y="3693140"/>
            <a:ext cx="10896600" cy="320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DCD5E-78FA-CBA8-4613-F8D4E8EA357E}"/>
              </a:ext>
            </a:extLst>
          </p:cNvPr>
          <p:cNvSpPr txBox="1"/>
          <p:nvPr/>
        </p:nvSpPr>
        <p:spPr>
          <a:xfrm>
            <a:off x="835959" y="3693459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2.Prices.csv</a:t>
            </a:r>
            <a:endParaRPr lang="en-US"/>
          </a:p>
        </p:txBody>
      </p:sp>
      <p:pic>
        <p:nvPicPr>
          <p:cNvPr id="11" name="Content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5C37C6-50BD-1145-C2BC-F0C60363F85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rcRect l="-272" t="17544" r="363"/>
          <a:stretch/>
        </p:blipFill>
        <p:spPr>
          <a:xfrm>
            <a:off x="842184" y="1971663"/>
            <a:ext cx="10886651" cy="1454709"/>
          </a:xfrm>
        </p:spPr>
      </p:pic>
      <p:pic>
        <p:nvPicPr>
          <p:cNvPr id="16" name="Picture 1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3F57C2C4-7646-5CD3-0CC2-5321EE7F37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8" r="103" b="12520"/>
          <a:stretch/>
        </p:blipFill>
        <p:spPr>
          <a:xfrm>
            <a:off x="837453" y="4150433"/>
            <a:ext cx="10895133" cy="15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16407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E176B-B297-0BC2-6E7E-6E0E74270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EA40FF-8441-CC0B-20F5-37A5F833E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896600" cy="1226916"/>
          </a:xfrm>
        </p:spPr>
        <p:txBody>
          <a:bodyPr/>
          <a:lstStyle/>
          <a:p>
            <a:r>
              <a:rPr lang="en-US"/>
              <a:t>Data collection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BAAEE6-474A-122B-6252-791F0D75E1E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16200000">
            <a:off x="-678794" y="4213707"/>
            <a:ext cx="2194560" cy="283464"/>
          </a:xfrm>
        </p:spPr>
        <p:txBody>
          <a:bodyPr/>
          <a:lstStyle/>
          <a:p>
            <a:r>
              <a:rPr lang="en-US"/>
              <a:t>March vacation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5F97E81-B49B-701F-C632-AFD12E90C3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DB56E7C-DBCA-C213-ACC1-6AD9277708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600" cy="320447"/>
          </a:xfrm>
        </p:spPr>
        <p:txBody>
          <a:bodyPr/>
          <a:lstStyle/>
          <a:p>
            <a:r>
              <a:rPr lang="en-US"/>
              <a:t>Csv files and their structure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ABCFA610-7725-C74E-9BB2-CA75B78791BD}"/>
              </a:ext>
            </a:extLst>
          </p:cNvPr>
          <p:cNvSpPr txBox="1">
            <a:spLocks/>
          </p:cNvSpPr>
          <p:nvPr/>
        </p:nvSpPr>
        <p:spPr>
          <a:xfrm>
            <a:off x="837876" y="1519024"/>
            <a:ext cx="10896600" cy="320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3.Reviews.csv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F729EDBA-FF9C-10EA-5BE5-DF35B664E56C}"/>
              </a:ext>
            </a:extLst>
          </p:cNvPr>
          <p:cNvSpPr txBox="1">
            <a:spLocks/>
          </p:cNvSpPr>
          <p:nvPr/>
        </p:nvSpPr>
        <p:spPr>
          <a:xfrm>
            <a:off x="838848" y="3693140"/>
            <a:ext cx="10896600" cy="320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4.Images.csv</a:t>
            </a:r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8BB32E-F207-2930-3864-B5EBD395964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006288" y="1971097"/>
            <a:ext cx="10347512" cy="1477810"/>
          </a:xfr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CEDC4D-16B6-98A4-2098-E35497822A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17" r="108" b="35998"/>
          <a:stretch/>
        </p:blipFill>
        <p:spPr>
          <a:xfrm>
            <a:off x="1007373" y="4003862"/>
            <a:ext cx="10344016" cy="164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53297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AEC57-2A79-1446-AFBE-6883080F9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94A9A7-E675-0059-BC4B-98434758A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896600" cy="1226916"/>
          </a:xfrm>
        </p:spPr>
        <p:txBody>
          <a:bodyPr/>
          <a:lstStyle/>
          <a:p>
            <a:r>
              <a:rPr lang="en-US"/>
              <a:t>Data collection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973B17-5FA4-1424-1FFC-A2CCE6A7B69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16200000">
            <a:off x="-678794" y="4213707"/>
            <a:ext cx="2194560" cy="283464"/>
          </a:xfrm>
        </p:spPr>
        <p:txBody>
          <a:bodyPr/>
          <a:lstStyle/>
          <a:p>
            <a:r>
              <a:rPr lang="en-US"/>
              <a:t>March vacation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B7504F6-912F-4DFC-4060-C598279A22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8FD921F-FE16-BFAB-38D0-ED7BA221CD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600" cy="320447"/>
          </a:xfrm>
        </p:spPr>
        <p:txBody>
          <a:bodyPr/>
          <a:lstStyle/>
          <a:p>
            <a:r>
              <a:rPr lang="en-US"/>
              <a:t>Csv files and their structure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AFEA1C6E-2203-92E9-14FE-40FCB1B0D55A}"/>
              </a:ext>
            </a:extLst>
          </p:cNvPr>
          <p:cNvSpPr txBox="1">
            <a:spLocks/>
          </p:cNvSpPr>
          <p:nvPr/>
        </p:nvSpPr>
        <p:spPr>
          <a:xfrm>
            <a:off x="837876" y="1519024"/>
            <a:ext cx="10896600" cy="320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5. Flights.csv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E0AD97-C177-8E59-EEF7-8EAA25C03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35" y="2060224"/>
            <a:ext cx="10722542" cy="136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164754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7182A4-D17D-4F6A-B389-045E096E8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98" y="566044"/>
            <a:ext cx="10515600" cy="986943"/>
          </a:xfrm>
        </p:spPr>
        <p:txBody>
          <a:bodyPr/>
          <a:lstStyle/>
          <a:p>
            <a:r>
              <a:rPr lang="en-US"/>
              <a:t>Storing data in </a:t>
            </a:r>
            <a:r>
              <a:rPr lang="en-US" err="1"/>
              <a:t>hdfs</a:t>
            </a:r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4B8FDD6-9EE6-F990-99B2-4C6D72E65B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46B0E8-5AF0-8E61-FFA1-72B1C98E734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March vacation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727DB-2B98-B6FB-61B8-8C313ADE9BF6}"/>
              </a:ext>
            </a:extLst>
          </p:cNvPr>
          <p:cNvSpPr txBox="1"/>
          <p:nvPr/>
        </p:nvSpPr>
        <p:spPr>
          <a:xfrm>
            <a:off x="889709" y="3009818"/>
            <a:ext cx="3966118" cy="18947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 Node starts docker swarm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 Node deploys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Cluster.yml</a:t>
            </a: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HDFS UI Make sure all 3 data nodes are displayed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A2B218-AF7B-1ECC-45BD-79BDC3A978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6" r="7376"/>
          <a:stretch/>
        </p:blipFill>
        <p:spPr bwMode="auto">
          <a:xfrm>
            <a:off x="4638907" y="2193466"/>
            <a:ext cx="7276339" cy="348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310404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Custom 25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vel Presentation_win32_v2" id="{1F3BE848-A059-4AF4-89B2-3C575AFD7A20}" vid="{A68E0537-505F-4C11-B0E8-DA8640CB4D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ED8A25-70CA-4AFB-A0DB-C391ACAAD2C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88F49E-C42F-4822-8376-318FB5D7679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1AC5179A-B9B5-4229-BCDD-2E1CD5D3446E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presentation</Template>
  <TotalTime>0</TotalTime>
  <Words>906</Words>
  <Application>Microsoft Office PowerPoint</Application>
  <PresentationFormat>Widescreen</PresentationFormat>
  <Paragraphs>167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Bebas</vt:lpstr>
      <vt:lpstr>Calibri</vt:lpstr>
      <vt:lpstr>Gill Sans</vt:lpstr>
      <vt:lpstr>Gill Sans MT</vt:lpstr>
      <vt:lpstr>Gill Sans Nova Light</vt:lpstr>
      <vt:lpstr>Helvetica Light</vt:lpstr>
      <vt:lpstr>Times New Roman</vt:lpstr>
      <vt:lpstr>Office Theme</vt:lpstr>
      <vt:lpstr>March vacation</vt:lpstr>
      <vt:lpstr>Objective</vt:lpstr>
      <vt:lpstr>Problem Statement</vt:lpstr>
      <vt:lpstr>Tools Used</vt:lpstr>
      <vt:lpstr>Web Scraping</vt:lpstr>
      <vt:lpstr>Data collection</vt:lpstr>
      <vt:lpstr>Data collection</vt:lpstr>
      <vt:lpstr>Data collection</vt:lpstr>
      <vt:lpstr>Storing data in hdfs</vt:lpstr>
      <vt:lpstr>Connecting to SQL</vt:lpstr>
      <vt:lpstr>Business quesitons</vt:lpstr>
      <vt:lpstr>Flights availability for each destination</vt:lpstr>
      <vt:lpstr>Average Price Per night for hotels in different cities</vt:lpstr>
      <vt:lpstr>Average Hotel rating per city</vt:lpstr>
      <vt:lpstr>Top 5 hotels by customer ratings</vt:lpstr>
      <vt:lpstr>Cheapest flight route</vt:lpstr>
      <vt:lpstr>Hotels with best value (low price and high ratings)</vt:lpstr>
      <vt:lpstr>Selected hotel with image path</vt:lpstr>
      <vt:lpstr>REFERENCES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Varsha Sowrirajan</dc:creator>
  <cp:lastModifiedBy>Shivaraja, Poojashree (Stud SRH-University)</cp:lastModifiedBy>
  <cp:revision>38</cp:revision>
  <dcterms:created xsi:type="dcterms:W3CDTF">2025-02-03T13:02:37Z</dcterms:created>
  <dcterms:modified xsi:type="dcterms:W3CDTF">2025-02-04T20:51:39Z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